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AC571-8D88-4FEC-A0CE-4D6AF3638C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FA56E7-752A-4279-83AA-F4810FF3DF61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4">
                  <a:lumMod val="75000"/>
                </a:schemeClr>
              </a:solidFill>
            </a:rPr>
            <a:t>Улучшение и динамика образовательных результатов</a:t>
          </a:r>
          <a:endParaRPr lang="ru-RU" sz="2800" dirty="0">
            <a:solidFill>
              <a:schemeClr val="accent4">
                <a:lumMod val="75000"/>
              </a:schemeClr>
            </a:solidFill>
          </a:endParaRPr>
        </a:p>
      </dgm:t>
    </dgm:pt>
    <dgm:pt modelId="{4FCF2549-54D9-48A3-B86B-F8BDECEC229D}" type="parTrans" cxnId="{9194A4B0-0F97-4AB2-8584-E467CBDB3710}">
      <dgm:prSet/>
      <dgm:spPr/>
      <dgm:t>
        <a:bodyPr/>
        <a:lstStyle/>
        <a:p>
          <a:endParaRPr lang="ru-RU"/>
        </a:p>
      </dgm:t>
    </dgm:pt>
    <dgm:pt modelId="{E7FAC3A0-8D7A-42D0-B35E-378240A5B082}" type="sibTrans" cxnId="{9194A4B0-0F97-4AB2-8584-E467CBDB3710}">
      <dgm:prSet/>
      <dgm:spPr/>
      <dgm:t>
        <a:bodyPr/>
        <a:lstStyle/>
        <a:p>
          <a:endParaRPr lang="ru-RU"/>
        </a:p>
      </dgm:t>
    </dgm:pt>
    <dgm:pt modelId="{CDB6009C-ACF5-4CEA-9709-22389EC91AE8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4">
                  <a:lumMod val="75000"/>
                </a:schemeClr>
              </a:solidFill>
            </a:rPr>
            <a:t>Положительное влияние на эмоциональный фон в коллективе</a:t>
          </a:r>
          <a:endParaRPr lang="ru-RU" sz="2800" dirty="0">
            <a:solidFill>
              <a:schemeClr val="accent4">
                <a:lumMod val="75000"/>
              </a:schemeClr>
            </a:solidFill>
          </a:endParaRPr>
        </a:p>
      </dgm:t>
    </dgm:pt>
    <dgm:pt modelId="{0AABF636-F91F-4E07-A72F-AFCAF0414349}" type="parTrans" cxnId="{33CB59A1-66B4-44B0-B1E8-5E40383F72E5}">
      <dgm:prSet/>
      <dgm:spPr/>
      <dgm:t>
        <a:bodyPr/>
        <a:lstStyle/>
        <a:p>
          <a:endParaRPr lang="ru-RU"/>
        </a:p>
      </dgm:t>
    </dgm:pt>
    <dgm:pt modelId="{23BCBD55-D72F-4569-BFA5-5ED1EAE1E1C1}" type="sibTrans" cxnId="{33CB59A1-66B4-44B0-B1E8-5E40383F72E5}">
      <dgm:prSet/>
      <dgm:spPr/>
      <dgm:t>
        <a:bodyPr/>
        <a:lstStyle/>
        <a:p>
          <a:endParaRPr lang="ru-RU"/>
        </a:p>
      </dgm:t>
    </dgm:pt>
    <dgm:pt modelId="{F9258269-8720-4E97-88C9-6EA849F060A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4">
                  <a:lumMod val="75000"/>
                </a:schemeClr>
              </a:solidFill>
            </a:rPr>
            <a:t>Количественный и качественный рост реализованных проектов</a:t>
          </a:r>
          <a:endParaRPr lang="ru-RU" sz="2800" dirty="0">
            <a:solidFill>
              <a:schemeClr val="accent4">
                <a:lumMod val="75000"/>
              </a:schemeClr>
            </a:solidFill>
          </a:endParaRPr>
        </a:p>
      </dgm:t>
    </dgm:pt>
    <dgm:pt modelId="{74C85F25-7F48-43DF-8380-B70CBBAE7CEB}" type="parTrans" cxnId="{3E9F053C-C7A1-45BC-8161-C910C14B2779}">
      <dgm:prSet/>
      <dgm:spPr/>
      <dgm:t>
        <a:bodyPr/>
        <a:lstStyle/>
        <a:p>
          <a:endParaRPr lang="ru-RU"/>
        </a:p>
      </dgm:t>
    </dgm:pt>
    <dgm:pt modelId="{95E7973A-F123-47A0-B0D5-68348D775229}" type="sibTrans" cxnId="{3E9F053C-C7A1-45BC-8161-C910C14B2779}">
      <dgm:prSet/>
      <dgm:spPr/>
      <dgm:t>
        <a:bodyPr/>
        <a:lstStyle/>
        <a:p>
          <a:endParaRPr lang="ru-RU"/>
        </a:p>
      </dgm:t>
    </dgm:pt>
    <dgm:pt modelId="{2575B76C-18F9-4526-B8D9-23EAA1D14E2A}" type="pres">
      <dgm:prSet presAssocID="{5FDAC571-8D88-4FEC-A0CE-4D6AF3638C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84A52C-C916-45E0-BB21-09895E98B85D}" type="pres">
      <dgm:prSet presAssocID="{C6FA56E7-752A-4279-83AA-F4810FF3DF61}" presName="parentLin" presStyleCnt="0"/>
      <dgm:spPr/>
    </dgm:pt>
    <dgm:pt modelId="{3674A636-99BB-42E0-9BAF-2C4B1AA81AB5}" type="pres">
      <dgm:prSet presAssocID="{C6FA56E7-752A-4279-83AA-F4810FF3DF6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D567639-B0BD-4A0B-AFC8-19BDE5DEA871}" type="pres">
      <dgm:prSet presAssocID="{C6FA56E7-752A-4279-83AA-F4810FF3DF61}" presName="parentText" presStyleLbl="node1" presStyleIdx="0" presStyleCnt="3" custScaleX="121894" custScaleY="256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DC629-2F0B-40C5-96DD-29C7134666AD}" type="pres">
      <dgm:prSet presAssocID="{C6FA56E7-752A-4279-83AA-F4810FF3DF61}" presName="negativeSpace" presStyleCnt="0"/>
      <dgm:spPr/>
    </dgm:pt>
    <dgm:pt modelId="{29DE98F0-EF3B-4109-ACA0-E09BA3597722}" type="pres">
      <dgm:prSet presAssocID="{C6FA56E7-752A-4279-83AA-F4810FF3DF61}" presName="childText" presStyleLbl="conFgAcc1" presStyleIdx="0" presStyleCnt="3">
        <dgm:presLayoutVars>
          <dgm:bulletEnabled val="1"/>
        </dgm:presLayoutVars>
      </dgm:prSet>
      <dgm:spPr/>
    </dgm:pt>
    <dgm:pt modelId="{2C178A4D-3F13-4DA5-ADA8-6A14E9EE6556}" type="pres">
      <dgm:prSet presAssocID="{E7FAC3A0-8D7A-42D0-B35E-378240A5B082}" presName="spaceBetweenRectangles" presStyleCnt="0"/>
      <dgm:spPr/>
    </dgm:pt>
    <dgm:pt modelId="{54476697-8962-4A32-B5CE-41EFF3CD3C25}" type="pres">
      <dgm:prSet presAssocID="{CDB6009C-ACF5-4CEA-9709-22389EC91AE8}" presName="parentLin" presStyleCnt="0"/>
      <dgm:spPr/>
    </dgm:pt>
    <dgm:pt modelId="{E30A5AF3-3369-48E1-A349-2009E03ABB87}" type="pres">
      <dgm:prSet presAssocID="{CDB6009C-ACF5-4CEA-9709-22389EC91AE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AA61C36-0370-4825-A39D-D7621D01522E}" type="pres">
      <dgm:prSet presAssocID="{CDB6009C-ACF5-4CEA-9709-22389EC91AE8}" presName="parentText" presStyleLbl="node1" presStyleIdx="1" presStyleCnt="3" custScaleX="113234" custScaleY="131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D4352-2F68-463E-8814-D852B9E12E4E}" type="pres">
      <dgm:prSet presAssocID="{CDB6009C-ACF5-4CEA-9709-22389EC91AE8}" presName="negativeSpace" presStyleCnt="0"/>
      <dgm:spPr/>
    </dgm:pt>
    <dgm:pt modelId="{BAF8497E-6D68-428D-BBEA-C9660611ED65}" type="pres">
      <dgm:prSet presAssocID="{CDB6009C-ACF5-4CEA-9709-22389EC91AE8}" presName="childText" presStyleLbl="conFgAcc1" presStyleIdx="1" presStyleCnt="3">
        <dgm:presLayoutVars>
          <dgm:bulletEnabled val="1"/>
        </dgm:presLayoutVars>
      </dgm:prSet>
      <dgm:spPr/>
    </dgm:pt>
    <dgm:pt modelId="{3738B6CE-254B-470C-A7E7-FA1AF0C4BF96}" type="pres">
      <dgm:prSet presAssocID="{23BCBD55-D72F-4569-BFA5-5ED1EAE1E1C1}" presName="spaceBetweenRectangles" presStyleCnt="0"/>
      <dgm:spPr/>
    </dgm:pt>
    <dgm:pt modelId="{9F7749BD-D826-4F81-9203-74A3B156FF34}" type="pres">
      <dgm:prSet presAssocID="{F9258269-8720-4E97-88C9-6EA849F060A7}" presName="parentLin" presStyleCnt="0"/>
      <dgm:spPr/>
    </dgm:pt>
    <dgm:pt modelId="{C1AB9005-0B02-4384-BE1E-0F6C7B30B548}" type="pres">
      <dgm:prSet presAssocID="{F9258269-8720-4E97-88C9-6EA849F060A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6F778BF-8BEF-4BE6-A5F4-9E368AEEA20D}" type="pres">
      <dgm:prSet presAssocID="{F9258269-8720-4E97-88C9-6EA849F060A7}" presName="parentText" presStyleLbl="node1" presStyleIdx="2" presStyleCnt="3" custScaleX="122221" custScaleY="1710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826F7-3736-434C-9565-DFE9DDB6016E}" type="pres">
      <dgm:prSet presAssocID="{F9258269-8720-4E97-88C9-6EA849F060A7}" presName="negativeSpace" presStyleCnt="0"/>
      <dgm:spPr/>
    </dgm:pt>
    <dgm:pt modelId="{0F75749F-6E76-4979-B54E-8C81D628FE4A}" type="pres">
      <dgm:prSet presAssocID="{F9258269-8720-4E97-88C9-6EA849F060A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55E4E4-5998-4F75-BEDE-EA273C036DA2}" type="presOf" srcId="{C6FA56E7-752A-4279-83AA-F4810FF3DF61}" destId="{3674A636-99BB-42E0-9BAF-2C4B1AA81AB5}" srcOrd="0" destOrd="0" presId="urn:microsoft.com/office/officeart/2005/8/layout/list1"/>
    <dgm:cxn modelId="{9194A4B0-0F97-4AB2-8584-E467CBDB3710}" srcId="{5FDAC571-8D88-4FEC-A0CE-4D6AF3638CF1}" destId="{C6FA56E7-752A-4279-83AA-F4810FF3DF61}" srcOrd="0" destOrd="0" parTransId="{4FCF2549-54D9-48A3-B86B-F8BDECEC229D}" sibTransId="{E7FAC3A0-8D7A-42D0-B35E-378240A5B082}"/>
    <dgm:cxn modelId="{7673673D-F15D-450E-B870-5A551307DCB0}" type="presOf" srcId="{C6FA56E7-752A-4279-83AA-F4810FF3DF61}" destId="{AD567639-B0BD-4A0B-AFC8-19BDE5DEA871}" srcOrd="1" destOrd="0" presId="urn:microsoft.com/office/officeart/2005/8/layout/list1"/>
    <dgm:cxn modelId="{10A3E82A-0943-4E95-A1FF-8B54BB3435FA}" type="presOf" srcId="{F9258269-8720-4E97-88C9-6EA849F060A7}" destId="{66F778BF-8BEF-4BE6-A5F4-9E368AEEA20D}" srcOrd="1" destOrd="0" presId="urn:microsoft.com/office/officeart/2005/8/layout/list1"/>
    <dgm:cxn modelId="{3E9F053C-C7A1-45BC-8161-C910C14B2779}" srcId="{5FDAC571-8D88-4FEC-A0CE-4D6AF3638CF1}" destId="{F9258269-8720-4E97-88C9-6EA849F060A7}" srcOrd="2" destOrd="0" parTransId="{74C85F25-7F48-43DF-8380-B70CBBAE7CEB}" sibTransId="{95E7973A-F123-47A0-B0D5-68348D775229}"/>
    <dgm:cxn modelId="{0B7F9850-BBAD-4833-8ECE-E37AAF5AA911}" type="presOf" srcId="{5FDAC571-8D88-4FEC-A0CE-4D6AF3638CF1}" destId="{2575B76C-18F9-4526-B8D9-23EAA1D14E2A}" srcOrd="0" destOrd="0" presId="urn:microsoft.com/office/officeart/2005/8/layout/list1"/>
    <dgm:cxn modelId="{6DA00430-4F4C-4F7F-83A2-B389A5B5CD42}" type="presOf" srcId="{F9258269-8720-4E97-88C9-6EA849F060A7}" destId="{C1AB9005-0B02-4384-BE1E-0F6C7B30B548}" srcOrd="0" destOrd="0" presId="urn:microsoft.com/office/officeart/2005/8/layout/list1"/>
    <dgm:cxn modelId="{33CB59A1-66B4-44B0-B1E8-5E40383F72E5}" srcId="{5FDAC571-8D88-4FEC-A0CE-4D6AF3638CF1}" destId="{CDB6009C-ACF5-4CEA-9709-22389EC91AE8}" srcOrd="1" destOrd="0" parTransId="{0AABF636-F91F-4E07-A72F-AFCAF0414349}" sibTransId="{23BCBD55-D72F-4569-BFA5-5ED1EAE1E1C1}"/>
    <dgm:cxn modelId="{A5AB6183-1528-4686-9948-D9F31C4119B8}" type="presOf" srcId="{CDB6009C-ACF5-4CEA-9709-22389EC91AE8}" destId="{6AA61C36-0370-4825-A39D-D7621D01522E}" srcOrd="1" destOrd="0" presId="urn:microsoft.com/office/officeart/2005/8/layout/list1"/>
    <dgm:cxn modelId="{3CCEF492-FA58-47C5-AFC4-02FB2B3EB142}" type="presOf" srcId="{CDB6009C-ACF5-4CEA-9709-22389EC91AE8}" destId="{E30A5AF3-3369-48E1-A349-2009E03ABB87}" srcOrd="0" destOrd="0" presId="urn:microsoft.com/office/officeart/2005/8/layout/list1"/>
    <dgm:cxn modelId="{3E3BD759-E85D-4AD8-8EF3-3191D250358F}" type="presParOf" srcId="{2575B76C-18F9-4526-B8D9-23EAA1D14E2A}" destId="{DF84A52C-C916-45E0-BB21-09895E98B85D}" srcOrd="0" destOrd="0" presId="urn:microsoft.com/office/officeart/2005/8/layout/list1"/>
    <dgm:cxn modelId="{5DD077EA-5394-467D-A673-5D941008A240}" type="presParOf" srcId="{DF84A52C-C916-45E0-BB21-09895E98B85D}" destId="{3674A636-99BB-42E0-9BAF-2C4B1AA81AB5}" srcOrd="0" destOrd="0" presId="urn:microsoft.com/office/officeart/2005/8/layout/list1"/>
    <dgm:cxn modelId="{53A41011-C28B-4B44-AD54-9094B5A385DB}" type="presParOf" srcId="{DF84A52C-C916-45E0-BB21-09895E98B85D}" destId="{AD567639-B0BD-4A0B-AFC8-19BDE5DEA871}" srcOrd="1" destOrd="0" presId="urn:microsoft.com/office/officeart/2005/8/layout/list1"/>
    <dgm:cxn modelId="{7218056F-741E-41C4-8FCF-EA4CFA239B18}" type="presParOf" srcId="{2575B76C-18F9-4526-B8D9-23EAA1D14E2A}" destId="{F1FDC629-2F0B-40C5-96DD-29C7134666AD}" srcOrd="1" destOrd="0" presId="urn:microsoft.com/office/officeart/2005/8/layout/list1"/>
    <dgm:cxn modelId="{55E183A5-406D-4587-90CF-04712535B5A6}" type="presParOf" srcId="{2575B76C-18F9-4526-B8D9-23EAA1D14E2A}" destId="{29DE98F0-EF3B-4109-ACA0-E09BA3597722}" srcOrd="2" destOrd="0" presId="urn:microsoft.com/office/officeart/2005/8/layout/list1"/>
    <dgm:cxn modelId="{A5AA3543-136E-431D-8D1C-FCE38D126C7E}" type="presParOf" srcId="{2575B76C-18F9-4526-B8D9-23EAA1D14E2A}" destId="{2C178A4D-3F13-4DA5-ADA8-6A14E9EE6556}" srcOrd="3" destOrd="0" presId="urn:microsoft.com/office/officeart/2005/8/layout/list1"/>
    <dgm:cxn modelId="{31062855-3B19-4C94-8103-BF445B51DA7D}" type="presParOf" srcId="{2575B76C-18F9-4526-B8D9-23EAA1D14E2A}" destId="{54476697-8962-4A32-B5CE-41EFF3CD3C25}" srcOrd="4" destOrd="0" presId="urn:microsoft.com/office/officeart/2005/8/layout/list1"/>
    <dgm:cxn modelId="{2426C1DD-EBE5-4AEA-BDDA-65AE2A7E7BF6}" type="presParOf" srcId="{54476697-8962-4A32-B5CE-41EFF3CD3C25}" destId="{E30A5AF3-3369-48E1-A349-2009E03ABB87}" srcOrd="0" destOrd="0" presId="urn:microsoft.com/office/officeart/2005/8/layout/list1"/>
    <dgm:cxn modelId="{91844D0D-3E50-4816-A436-E9CF01078571}" type="presParOf" srcId="{54476697-8962-4A32-B5CE-41EFF3CD3C25}" destId="{6AA61C36-0370-4825-A39D-D7621D01522E}" srcOrd="1" destOrd="0" presId="urn:microsoft.com/office/officeart/2005/8/layout/list1"/>
    <dgm:cxn modelId="{D4122E05-C9A2-4129-B48C-EB284A9DA22D}" type="presParOf" srcId="{2575B76C-18F9-4526-B8D9-23EAA1D14E2A}" destId="{96BD4352-2F68-463E-8814-D852B9E12E4E}" srcOrd="5" destOrd="0" presId="urn:microsoft.com/office/officeart/2005/8/layout/list1"/>
    <dgm:cxn modelId="{0B896A23-5803-4864-ABEF-0F3F107F0568}" type="presParOf" srcId="{2575B76C-18F9-4526-B8D9-23EAA1D14E2A}" destId="{BAF8497E-6D68-428D-BBEA-C9660611ED65}" srcOrd="6" destOrd="0" presId="urn:microsoft.com/office/officeart/2005/8/layout/list1"/>
    <dgm:cxn modelId="{E515CFFA-D7BC-4F43-978E-9EA860ED467D}" type="presParOf" srcId="{2575B76C-18F9-4526-B8D9-23EAA1D14E2A}" destId="{3738B6CE-254B-470C-A7E7-FA1AF0C4BF96}" srcOrd="7" destOrd="0" presId="urn:microsoft.com/office/officeart/2005/8/layout/list1"/>
    <dgm:cxn modelId="{BFA120F1-CDBF-43C8-B4D3-69F337D38664}" type="presParOf" srcId="{2575B76C-18F9-4526-B8D9-23EAA1D14E2A}" destId="{9F7749BD-D826-4F81-9203-74A3B156FF34}" srcOrd="8" destOrd="0" presId="urn:microsoft.com/office/officeart/2005/8/layout/list1"/>
    <dgm:cxn modelId="{BADCB7D5-16AB-4C61-AA89-9E6D3002675F}" type="presParOf" srcId="{9F7749BD-D826-4F81-9203-74A3B156FF34}" destId="{C1AB9005-0B02-4384-BE1E-0F6C7B30B548}" srcOrd="0" destOrd="0" presId="urn:microsoft.com/office/officeart/2005/8/layout/list1"/>
    <dgm:cxn modelId="{F4D64523-623D-446B-829B-C91B89543699}" type="presParOf" srcId="{9F7749BD-D826-4F81-9203-74A3B156FF34}" destId="{66F778BF-8BEF-4BE6-A5F4-9E368AEEA20D}" srcOrd="1" destOrd="0" presId="urn:microsoft.com/office/officeart/2005/8/layout/list1"/>
    <dgm:cxn modelId="{D764ACF8-C74B-4AD9-B641-E523F9D0EA05}" type="presParOf" srcId="{2575B76C-18F9-4526-B8D9-23EAA1D14E2A}" destId="{75F826F7-3736-434C-9565-DFE9DDB6016E}" srcOrd="9" destOrd="0" presId="urn:microsoft.com/office/officeart/2005/8/layout/list1"/>
    <dgm:cxn modelId="{DE31F7C5-F9CC-4DA1-8848-6ECFD240BD7A}" type="presParOf" srcId="{2575B76C-18F9-4526-B8D9-23EAA1D14E2A}" destId="{0F75749F-6E76-4979-B54E-8C81D628FE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E98F0-EF3B-4109-ACA0-E09BA3597722}">
      <dsp:nvSpPr>
        <dsp:cNvPr id="0" name=""/>
        <dsp:cNvSpPr/>
      </dsp:nvSpPr>
      <dsp:spPr>
        <a:xfrm>
          <a:off x="0" y="1208475"/>
          <a:ext cx="98726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67639-B0BD-4A0B-AFC8-19BDE5DEA871}">
      <dsp:nvSpPr>
        <dsp:cNvPr id="0" name=""/>
        <dsp:cNvSpPr/>
      </dsp:nvSpPr>
      <dsp:spPr>
        <a:xfrm>
          <a:off x="493151" y="52361"/>
          <a:ext cx="8415702" cy="14365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4">
                  <a:lumMod val="75000"/>
                </a:schemeClr>
              </a:solidFill>
            </a:rPr>
            <a:t>Улучшение и динамика образовательных результатов</a:t>
          </a:r>
          <a:endParaRPr lang="ru-RU" sz="28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63278" y="122488"/>
        <a:ext cx="8275448" cy="1296299"/>
      </dsp:txXfrm>
    </dsp:sp>
    <dsp:sp modelId="{BAF8497E-6D68-428D-BBEA-C9660611ED65}">
      <dsp:nvSpPr>
        <dsp:cNvPr id="0" name=""/>
        <dsp:cNvSpPr/>
      </dsp:nvSpPr>
      <dsp:spPr>
        <a:xfrm>
          <a:off x="0" y="2247076"/>
          <a:ext cx="98726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61C36-0370-4825-A39D-D7621D01522E}">
      <dsp:nvSpPr>
        <dsp:cNvPr id="0" name=""/>
        <dsp:cNvSpPr/>
      </dsp:nvSpPr>
      <dsp:spPr>
        <a:xfrm>
          <a:off x="493633" y="1789875"/>
          <a:ext cx="7825447" cy="737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4">
                  <a:lumMod val="75000"/>
                </a:schemeClr>
              </a:solidFill>
            </a:rPr>
            <a:t>Положительное влияние на эмоциональный фон в коллективе</a:t>
          </a:r>
          <a:endParaRPr lang="ru-RU" sz="28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29642" y="1825884"/>
        <a:ext cx="7753429" cy="665623"/>
      </dsp:txXfrm>
    </dsp:sp>
    <dsp:sp modelId="{0F75749F-6E76-4979-B54E-8C81D628FE4A}">
      <dsp:nvSpPr>
        <dsp:cNvPr id="0" name=""/>
        <dsp:cNvSpPr/>
      </dsp:nvSpPr>
      <dsp:spPr>
        <a:xfrm>
          <a:off x="0" y="3507438"/>
          <a:ext cx="987266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778BF-8BEF-4BE6-A5F4-9E368AEEA20D}">
      <dsp:nvSpPr>
        <dsp:cNvPr id="0" name=""/>
        <dsp:cNvSpPr/>
      </dsp:nvSpPr>
      <dsp:spPr>
        <a:xfrm>
          <a:off x="493633" y="2828476"/>
          <a:ext cx="8446527" cy="959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4">
                  <a:lumMod val="75000"/>
                </a:schemeClr>
              </a:solidFill>
            </a:rPr>
            <a:t>Количественный и качественный рост реализованных проектов</a:t>
          </a:r>
          <a:endParaRPr lang="ru-RU" sz="28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40467" y="2875310"/>
        <a:ext cx="8352859" cy="865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8A052-0ED4-4763-88BD-590D4D815B0C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1D129-C103-4B00-8A58-E1BB16550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85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1D129-C103-4B00-8A58-E1BB16550F6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7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B6F7DD-6A91-46E0-BFE6-BB9713F610EA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B21C24-287F-48C8-B2C9-76867F34C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07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4BE53-F25D-4CA7-ACB8-B35D44ED1473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3473-D559-43C8-B388-26B6DD192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3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AC42CA-E487-4CE0-A304-DCFA29C94356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BA4E5-AA57-4E30-BEB7-7F9919D24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54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2D8B9-DE12-45EB-B300-0E1673A20B6E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A7A56-2EC4-40EB-9CD6-95CE547B28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5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7BD79-BB4F-4348-8CAC-3CAB7A3C38AF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80D33-5138-48EF-85D4-7A9303718E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0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DE5750-E138-4061-860E-4578C6AFD560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B1866-07AD-462D-9E09-2FE81EBD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1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403B0-71B1-4E5A-AABE-7D12038F07AD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26452-AAEB-4630-948A-644EE4F36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22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0B702-D4D7-459A-9611-7C58BABC1F20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D8DAE-41A1-47FA-B379-D191BF8AC7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1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88954-8D29-49BC-BC0D-FA1F48FFCCC1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20575-9C69-4D4D-B833-4676D156E2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3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B2D4B-7969-4C60-824F-A494B2A827C3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40B9F-29EA-4195-A90E-75D0582766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0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661E8-7C94-4601-B457-DB5F9C66B315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42040-D6B3-4341-9C72-2457AD8049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F0259F2-682F-4758-8E24-4191C369A630}" type="datetimeFigureOut">
              <a:rPr lang="ru-RU" smtClean="0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5FEA9F-C271-413B-B696-869EDDFF1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Google Shape;14341;p1"/>
          <p:cNvSpPr txBox="1">
            <a:spLocks noGrp="1"/>
          </p:cNvSpPr>
          <p:nvPr>
            <p:ph type="ctrTitle"/>
          </p:nvPr>
        </p:nvSpPr>
        <p:spPr>
          <a:xfrm>
            <a:off x="363984" y="727969"/>
            <a:ext cx="11281800" cy="30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ПРОГРАММА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– НАСТАВНИКА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МБОУ СОШ с. Дубовый Мыс</a:t>
            </a:r>
            <a:endParaRPr sz="2400" dirty="0"/>
          </a:p>
        </p:txBody>
      </p:sp>
      <p:sp>
        <p:nvSpPr>
          <p:cNvPr id="14342" name="Google Shape;14342;p1"/>
          <p:cNvSpPr txBox="1">
            <a:spLocks noGrp="1"/>
          </p:cNvSpPr>
          <p:nvPr>
            <p:ph type="subTitle" idx="1"/>
          </p:nvPr>
        </p:nvSpPr>
        <p:spPr>
          <a:xfrm>
            <a:off x="8382000" y="4660900"/>
            <a:ext cx="3264000" cy="11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80000"/>
              <a:buNone/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Ревякина Т.С.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8000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43" name="Google Shape;14343;p1"/>
          <p:cNvSpPr/>
          <p:nvPr/>
        </p:nvSpPr>
        <p:spPr>
          <a:xfrm>
            <a:off x="888877" y="440678"/>
            <a:ext cx="10639500" cy="10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666750" y="481012"/>
            <a:ext cx="10601325" cy="84337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Актуальность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292963" y="1119296"/>
            <a:ext cx="11638625" cy="53525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Актуальность программы наставника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заключается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в оказании помощи высокомотивированным обучающимся в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раскрытии творческого потенциала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освоении сложным видов практических исследований, приобретении навыков самостоятельной исследовательской работы, теоретического 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практического представления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ее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результатов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ru-RU" sz="20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Нормативные документы: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Конституция Российской Федерации; </a:t>
            </a:r>
          </a:p>
          <a:p>
            <a:pPr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● Основы государственной молодежной политики Российской Федерации на период до 2025 года,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утвержденны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распоряжением Правительства Российской Федерации от 29 ноября 2014 г. № 2403-Р); </a:t>
            </a:r>
          </a:p>
          <a:p>
            <a:pPr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● Федеральный закон от 29 декабря 2012 г. № 273-ФЗ «Об образовании в Российской Федерации».</a:t>
            </a:r>
          </a:p>
          <a:p>
            <a:pPr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● Стратегия развития волонтерского движения в России, утвержденная на заседании Комитета Государственной Думы Российской Федерации по делам молодежи (протокол № 45 от 14 мая 2010 г.); </a:t>
            </a:r>
          </a:p>
          <a:p>
            <a:pPr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● Положение о Наставничестве КГАОУ ДОД РМЦ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A0D14C7-757B-4F2C-B825-A9AD4E216F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12" y="2254638"/>
            <a:ext cx="2107648" cy="16255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627797"/>
            <a:ext cx="9114871" cy="5868537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 задачи программы наставника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Обеспечить развитие участников внедрения Целевой модели наставничества в «МБОУ СОШ с. Дубовый Мыс» и улучшение личных показателей их эффективности в разрезе форм наставничества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just">
              <a:lnSpc>
                <a:spcPct val="106000"/>
              </a:lnSpc>
              <a:spcAft>
                <a:spcPts val="800"/>
              </a:spcAft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Обеспечить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разностороннюю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поддержку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обучающегося и временную помощь</a:t>
            </a:r>
          </a:p>
          <a:p>
            <a:pPr marL="4572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Обеспечить успешное формирование у учеников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осознанного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подхода к реализации личностного потенциала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заинтересованности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развитии собственных талантов и навыков </a:t>
            </a:r>
          </a:p>
          <a:p>
            <a:pPr marL="45720" indent="0" algn="just">
              <a:lnSpc>
                <a:spcPct val="106000"/>
              </a:lnSpc>
              <a:spcAft>
                <a:spcPts val="800"/>
              </a:spcAft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EEB7C7-6750-453B-A346-D74628362A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543" y="1397209"/>
            <a:ext cx="2266948" cy="24766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88E312-E505-4CCC-9C9F-A31104B37E14}"/>
              </a:ext>
            </a:extLst>
          </p:cNvPr>
          <p:cNvSpPr txBox="1"/>
          <p:nvPr/>
        </p:nvSpPr>
        <p:spPr>
          <a:xfrm>
            <a:off x="481600" y="586399"/>
            <a:ext cx="11450472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200000"/>
              </a:lnSpc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наставничества</a:t>
            </a:r>
          </a:p>
          <a:p>
            <a:pPr indent="450215" algn="ctr">
              <a:lnSpc>
                <a:spcPct val="200000"/>
              </a:lnSpc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 - ученик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200000"/>
              </a:lnSpc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наставничества</a:t>
            </a:r>
          </a:p>
          <a:p>
            <a:pPr indent="450215" algn="ctr">
              <a:lnSpc>
                <a:spcPct val="200000"/>
              </a:lnSpc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Наставничество в группе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A969BD-51B1-43B0-A2FB-65321F28B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84" y="322997"/>
            <a:ext cx="11573301" cy="9462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Подготовительный этап программы наставника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97014"/>
              </p:ext>
            </p:extLst>
          </p:nvPr>
        </p:nvGraphicFramePr>
        <p:xfrm>
          <a:off x="1399307" y="1781860"/>
          <a:ext cx="9712037" cy="349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480">
                  <a:extLst>
                    <a:ext uri="{9D8B030D-6E8A-4147-A177-3AD203B41FA5}">
                      <a16:colId xmlns:a16="http://schemas.microsoft.com/office/drawing/2014/main" val="2224830964"/>
                    </a:ext>
                  </a:extLst>
                </a:gridCol>
                <a:gridCol w="5137946">
                  <a:extLst>
                    <a:ext uri="{9D8B030D-6E8A-4147-A177-3AD203B41FA5}">
                      <a16:colId xmlns:a16="http://schemas.microsoft.com/office/drawing/2014/main" val="1122820250"/>
                    </a:ext>
                  </a:extLst>
                </a:gridCol>
                <a:gridCol w="3040611">
                  <a:extLst>
                    <a:ext uri="{9D8B030D-6E8A-4147-A177-3AD203B41FA5}">
                      <a16:colId xmlns:a16="http://schemas.microsoft.com/office/drawing/2014/main" val="4156133620"/>
                    </a:ext>
                  </a:extLst>
                </a:gridCol>
              </a:tblGrid>
              <a:tr h="101619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380578"/>
                  </a:ext>
                </a:extLst>
              </a:tr>
              <a:tr h="101619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Информирование учащихся, родителей, педагогов</a:t>
                      </a:r>
                      <a:r>
                        <a:rPr lang="ru-RU" baseline="0" dirty="0" smtClean="0"/>
                        <a:t> о задачах и возможностях программы наставничества.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Куратор </a:t>
                      </a:r>
                    </a:p>
                    <a:p>
                      <a:r>
                        <a:rPr lang="ru-RU" dirty="0" smtClean="0"/>
                        <a:t>Кл. руководители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90806"/>
                  </a:ext>
                </a:extLst>
              </a:tr>
              <a:tr h="101619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Собеседование с классными руководителями, с социальным педагогом, с педагогом-психологом, с учащимися, с родителями.</a:t>
                      </a:r>
                    </a:p>
                    <a:p>
                      <a:r>
                        <a:rPr lang="ru-RU" dirty="0" smtClean="0"/>
                        <a:t>Анкетирование учащихся.</a:t>
                      </a:r>
                    </a:p>
                    <a:p>
                      <a:r>
                        <a:rPr lang="ru-RU" dirty="0" smtClean="0"/>
                        <a:t>Подбор и обучение наставников.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Куратор </a:t>
                      </a:r>
                    </a:p>
                    <a:p>
                      <a:r>
                        <a:rPr lang="ru-RU" dirty="0" smtClean="0"/>
                        <a:t>Кл. руководители</a:t>
                      </a:r>
                    </a:p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105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5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12508-925F-41ED-BC4B-E4CF4E0A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465" y="336645"/>
            <a:ext cx="9875520" cy="52316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этап программы наставника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082053"/>
              </p:ext>
            </p:extLst>
          </p:nvPr>
        </p:nvGraphicFramePr>
        <p:xfrm>
          <a:off x="1143000" y="2057399"/>
          <a:ext cx="9872664" cy="2501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91">
                  <a:extLst>
                    <a:ext uri="{9D8B030D-6E8A-4147-A177-3AD203B41FA5}">
                      <a16:colId xmlns:a16="http://schemas.microsoft.com/office/drawing/2014/main" val="4057592966"/>
                    </a:ext>
                  </a:extLst>
                </a:gridCol>
                <a:gridCol w="4946073">
                  <a:extLst>
                    <a:ext uri="{9D8B030D-6E8A-4147-A177-3AD203B41FA5}">
                      <a16:colId xmlns:a16="http://schemas.microsoft.com/office/drawing/2014/main" val="1083356970"/>
                    </a:ext>
                  </a:extLst>
                </a:gridCol>
                <a:gridCol w="3811300">
                  <a:extLst>
                    <a:ext uri="{9D8B030D-6E8A-4147-A177-3AD203B41FA5}">
                      <a16:colId xmlns:a16="http://schemas.microsoft.com/office/drawing/2014/main" val="360356118"/>
                    </a:ext>
                  </a:extLst>
                </a:gridCol>
              </a:tblGrid>
              <a:tr h="764309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361012"/>
                  </a:ext>
                </a:extLst>
              </a:tr>
              <a:tr h="764309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- 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пар, групп, утверждение приказов.</a:t>
                      </a:r>
                    </a:p>
                    <a:p>
                      <a:r>
                        <a:rPr lang="ru-RU" dirty="0" smtClean="0"/>
                        <a:t>Проведение встреч наставников и наставляемых. Составление дорожной карты.</a:t>
                      </a:r>
                    </a:p>
                    <a:p>
                      <a:r>
                        <a:rPr lang="ru-RU" dirty="0" smtClean="0"/>
                        <a:t>Выполнение поставленных задач.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Куратор </a:t>
                      </a:r>
                    </a:p>
                    <a:p>
                      <a:r>
                        <a:rPr lang="ru-RU" dirty="0" smtClean="0"/>
                        <a:t>Наставники</a:t>
                      </a:r>
                    </a:p>
                    <a:p>
                      <a:r>
                        <a:rPr lang="ru-RU" dirty="0" smtClean="0"/>
                        <a:t>Руководители направлений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1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6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E389D-51EF-475F-97DF-0E7BF44B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Итоговый этап программы наставника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189252"/>
              </p:ext>
            </p:extLst>
          </p:nvPr>
        </p:nvGraphicFramePr>
        <p:xfrm>
          <a:off x="1143000" y="2057398"/>
          <a:ext cx="9872664" cy="247303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03218">
                  <a:extLst>
                    <a:ext uri="{9D8B030D-6E8A-4147-A177-3AD203B41FA5}">
                      <a16:colId xmlns:a16="http://schemas.microsoft.com/office/drawing/2014/main" val="3918983650"/>
                    </a:ext>
                  </a:extLst>
                </a:gridCol>
                <a:gridCol w="5078558">
                  <a:extLst>
                    <a:ext uri="{9D8B030D-6E8A-4147-A177-3AD203B41FA5}">
                      <a16:colId xmlns:a16="http://schemas.microsoft.com/office/drawing/2014/main" val="4136696989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4022944772"/>
                    </a:ext>
                  </a:extLst>
                </a:gridCol>
              </a:tblGrid>
              <a:tr h="856995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137302"/>
                  </a:ext>
                </a:extLst>
              </a:tr>
              <a:tr h="1616043">
                <a:tc>
                  <a:txBody>
                    <a:bodyPr/>
                    <a:lstStyle/>
                    <a:p>
                      <a:r>
                        <a:rPr lang="ru-RU" dirty="0" smtClean="0"/>
                        <a:t>Май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результатов проделанной работы</a:t>
                      </a:r>
                      <a:r>
                        <a:rPr lang="ru-RU" baseline="0" dirty="0" smtClean="0"/>
                        <a:t> (анкетирование, опрос)</a:t>
                      </a:r>
                    </a:p>
                    <a:p>
                      <a:r>
                        <a:rPr lang="ru-RU" baseline="0" dirty="0" smtClean="0"/>
                        <a:t>Итоговое отчетное мероприятие.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Куратор </a:t>
                      </a:r>
                    </a:p>
                    <a:p>
                      <a:r>
                        <a:rPr lang="ru-RU" dirty="0" smtClean="0"/>
                        <a:t>Наставники</a:t>
                      </a:r>
                    </a:p>
                    <a:p>
                      <a:r>
                        <a:rPr lang="ru-RU" dirty="0" smtClean="0"/>
                        <a:t>Руководители направлений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1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51D68-F940-4A6E-BB76-A884E439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51164"/>
            <a:ext cx="9875520" cy="1356360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программы наставника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917545"/>
              </p:ext>
            </p:extLst>
          </p:nvPr>
        </p:nvGraphicFramePr>
        <p:xfrm>
          <a:off x="692150" y="1825625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72FB00-4501-48F8-AEA1-FD57E7054B7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207776"/>
            <a:ext cx="3726976" cy="22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335</Words>
  <Application>Microsoft Office PowerPoint</Application>
  <PresentationFormat>Широкоэкранный</PresentationFormat>
  <Paragraphs>69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Базис</vt:lpstr>
      <vt:lpstr> ПРОГРАММА – НАСТАВНИКА  МБОУ СОШ с. Дубовый Мыс</vt:lpstr>
      <vt:lpstr>Актуальность  </vt:lpstr>
      <vt:lpstr>Презентация PowerPoint</vt:lpstr>
      <vt:lpstr>Презентация PowerPoint</vt:lpstr>
      <vt:lpstr>Подготовительный этап программы наставника</vt:lpstr>
      <vt:lpstr>Основной этап программы наставника</vt:lpstr>
      <vt:lpstr>Итоговый этап программы наставника </vt:lpstr>
      <vt:lpstr>Эффективность программы наставника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ПРОГРАММА - НАСТАВНИКА </dc:title>
  <cp:lastModifiedBy>Special</cp:lastModifiedBy>
  <cp:revision>20</cp:revision>
  <dcterms:modified xsi:type="dcterms:W3CDTF">2022-12-07T04:11:55Z</dcterms:modified>
</cp:coreProperties>
</file>